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8" r:id="rId6"/>
    <p:sldId id="260" r:id="rId7"/>
    <p:sldId id="272" r:id="rId8"/>
    <p:sldId id="273" r:id="rId9"/>
    <p:sldId id="271" r:id="rId10"/>
    <p:sldId id="262" r:id="rId11"/>
    <p:sldId id="270" r:id="rId12"/>
    <p:sldId id="274" r:id="rId13"/>
    <p:sldId id="265"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41" autoAdjust="0"/>
  </p:normalViewPr>
  <p:slideViewPr>
    <p:cSldViewPr snapToGrid="0" showGuides="1">
      <p:cViewPr>
        <p:scale>
          <a:sx n="65" d="100"/>
          <a:sy n="65" d="100"/>
        </p:scale>
        <p:origin x="724" y="-1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2/16/2024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2/16/2024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7.wdp"/><Relationship Id="rId5" Type="http://schemas.microsoft.com/office/2007/relationships/hdphoto" Target="../media/hdphoto4.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6.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microsoft.com/office/2007/relationships/hdphoto" Target="../media/hdphoto12.wdp"/><Relationship Id="rId5" Type="http://schemas.microsoft.com/office/2007/relationships/hdphoto" Target="../media/hdphoto9.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11.wdp"/></Relationships>
</file>

<file path=ppt/slides/_rels/slide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sz="2400" b="1" dirty="0"/>
              <a:t>OCTOBER</a:t>
            </a:r>
            <a:endParaRPr lang="ru-RU" sz="2400" b="1"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sz="2400" dirty="0"/>
              <a:t>2020</a:t>
            </a:r>
            <a:endParaRPr lang="ru-RU" sz="2400"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E-COMMERCE CALL CENTER ANALYSIS</a:t>
            </a: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b="1" dirty="0"/>
              <a:t>DASHBOARD</a:t>
            </a:r>
            <a:endParaRPr lang="ru-RU" b="1"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normAutofit/>
          </a:bodyPr>
          <a:lstStyle/>
          <a:p>
            <a:r>
              <a:rPr lang="en-US" dirty="0"/>
              <a:t>CRISP-DM</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5"/>
            <a:ext cx="5285914" cy="964233"/>
          </a:xfrm>
        </p:spPr>
        <p:txBody>
          <a:bodyPr>
            <a:normAutofit fontScale="92500"/>
          </a:bodyPr>
          <a:lstStyle/>
          <a:p>
            <a:r>
              <a:rPr lang="en-US" sz="2000" b="1" dirty="0"/>
              <a:t>E-COMMERCE Call Center company analyst data by using Cross-Industry Standard Process for Data Mining methodology followed below steps:-</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p:txBody>
          <a:bodyPr>
            <a:normAutofit/>
          </a:bodyPr>
          <a:lstStyle/>
          <a:p>
            <a:r>
              <a:rPr lang="en-IN" sz="2300" b="0" i="0" dirty="0">
                <a:effectLst/>
                <a:latin typeface="Google Sans"/>
              </a:rPr>
              <a:t>Business Understanding</a:t>
            </a:r>
          </a:p>
          <a:p>
            <a:r>
              <a:rPr lang="en-IN" sz="2300" b="0" i="0" dirty="0">
                <a:effectLst/>
                <a:latin typeface="Google Sans"/>
              </a:rPr>
              <a:t>Data Understanding</a:t>
            </a:r>
            <a:endParaRPr lang="en-IN" sz="2300" dirty="0">
              <a:latin typeface="Google Sans"/>
            </a:endParaRPr>
          </a:p>
          <a:p>
            <a:r>
              <a:rPr lang="en-IN" sz="2300" b="0" i="0" dirty="0">
                <a:effectLst/>
                <a:latin typeface="Google Sans"/>
              </a:rPr>
              <a:t>Data Preparation</a:t>
            </a:r>
          </a:p>
          <a:p>
            <a:r>
              <a:rPr lang="en-IN" sz="2300" b="0" i="0" dirty="0">
                <a:effectLst/>
                <a:latin typeface="Google Sans"/>
              </a:rPr>
              <a:t>Modeling</a:t>
            </a:r>
            <a:endParaRPr lang="en-IN" sz="2300" dirty="0">
              <a:latin typeface="Google Sans"/>
            </a:endParaRPr>
          </a:p>
          <a:p>
            <a:r>
              <a:rPr lang="en-IN" sz="2300" b="0" i="0" dirty="0">
                <a:effectLst/>
                <a:latin typeface="Google Sans"/>
              </a:rPr>
              <a:t>Evaluation</a:t>
            </a:r>
          </a:p>
          <a:p>
            <a:r>
              <a:rPr lang="en-IN" sz="2300" b="0" i="0" dirty="0">
                <a:effectLst/>
                <a:latin typeface="Google Sans"/>
              </a:rPr>
              <a:t>Deployment</a:t>
            </a:r>
            <a:endParaRPr lang="en-US" sz="2300"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IN" b="0" i="0" dirty="0">
                <a:effectLst/>
                <a:latin typeface="Google Sans"/>
              </a:rPr>
              <a:t>Business Understanding</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585627" y="1753052"/>
            <a:ext cx="11137186" cy="629105"/>
          </a:xfrm>
        </p:spPr>
        <p:txBody>
          <a:bodyPr/>
          <a:lstStyle/>
          <a:p>
            <a:pPr algn="l"/>
            <a:r>
              <a:rPr lang="en-US" sz="2100" dirty="0"/>
              <a:t>The project aims to use data-driven methods to improve customer service, boost customer satisfaction and drive business growth. By analyzing past customer service data, the goal is to find patterns, trends, and areas for improvement, resulting in greater customer loyalty and operational efficiency. For better business understanding following points are given below :-</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482886" y="3096096"/>
            <a:ext cx="11352943" cy="2333625"/>
          </a:xfrm>
        </p:spPr>
        <p:txBody>
          <a:bodyPr>
            <a:noAutofit/>
          </a:bodyPr>
          <a:lstStyle/>
          <a:p>
            <a:r>
              <a:rPr lang="en-US" sz="1850" b="1" dirty="0">
                <a:latin typeface="Google Sans"/>
              </a:rPr>
              <a:t>Customer Sentiment Analysis: </a:t>
            </a:r>
            <a:r>
              <a:rPr lang="en-US" sz="1850" dirty="0">
                <a:latin typeface="Google Sans"/>
              </a:rPr>
              <a:t>Perform sentiment analysis on customer interactions. Identify positive, negative, and neutral sentiments expressed by customers to understand overall satisfaction levels.</a:t>
            </a:r>
            <a:endParaRPr lang="en-IN" sz="1850" b="0" i="0" u="none" strike="noStrike" baseline="0" dirty="0">
              <a:solidFill>
                <a:srgbClr val="000000"/>
              </a:solidFill>
              <a:latin typeface="Google Sans"/>
            </a:endParaRPr>
          </a:p>
          <a:p>
            <a:r>
              <a:rPr lang="en-US" sz="1850" b="1" i="0" u="none" strike="noStrike" baseline="0" dirty="0">
                <a:latin typeface="Google Sans"/>
              </a:rPr>
              <a:t>Root Cause Analysis: </a:t>
            </a:r>
            <a:r>
              <a:rPr lang="en-US" sz="1850" b="0" i="0" u="none" strike="noStrike" baseline="0" dirty="0">
                <a:latin typeface="Google Sans"/>
              </a:rPr>
              <a:t>Investigate common customer complaints. Pinpoint recurring problems to address them proactively and prevent future escalations. </a:t>
            </a:r>
          </a:p>
          <a:p>
            <a:r>
              <a:rPr lang="en-US" sz="1850" b="1" i="0" u="none" strike="noStrike" baseline="0" dirty="0">
                <a:latin typeface="Google Sans"/>
              </a:rPr>
              <a:t>Service Response Time Analysis: </a:t>
            </a:r>
            <a:r>
              <a:rPr lang="en-US" sz="1850" b="0" i="0" u="none" strike="noStrike" baseline="0" dirty="0">
                <a:latin typeface="Google Sans"/>
              </a:rPr>
              <a:t>Analyze response times for customer queries and support requests to assess the efficiency of the customer service team. </a:t>
            </a:r>
            <a:endParaRPr lang="en-IN" sz="1850" b="0" i="0" u="none" strike="noStrike" baseline="0" dirty="0">
              <a:solidFill>
                <a:srgbClr val="000000"/>
              </a:solidFill>
              <a:latin typeface="Roboto" panose="02000000000000000000" pitchFamily="2" charset="0"/>
            </a:endParaRPr>
          </a:p>
          <a:p>
            <a:r>
              <a:rPr lang="en-US" sz="1850" b="1" i="0" u="none" strike="noStrike" baseline="0" dirty="0">
                <a:latin typeface="Google Sans"/>
              </a:rPr>
              <a:t>Customer Segmentation: </a:t>
            </a:r>
            <a:r>
              <a:rPr lang="en-US" sz="1850" b="0" i="0" u="none" strike="noStrike" baseline="0" dirty="0">
                <a:latin typeface="Google Sans"/>
              </a:rPr>
              <a:t>Segment customers based on their demographics, behavior, and preferences. Understand different customer segments' needs and pain points to tailor services and communications accordingly. </a:t>
            </a:r>
            <a:endParaRPr lang="en-IN" sz="1850" b="0" i="0" u="none" strike="noStrike" baseline="0" dirty="0">
              <a:solidFill>
                <a:srgbClr val="000000"/>
              </a:solidFill>
              <a:latin typeface="Roboto" panose="02000000000000000000" pitchFamily="2" charset="0"/>
            </a:endParaRPr>
          </a:p>
          <a:p>
            <a:r>
              <a:rPr lang="en-US" sz="1850" b="1" i="0" u="none" strike="noStrike" baseline="0" dirty="0">
                <a:latin typeface="Google Sans"/>
              </a:rPr>
              <a:t>Trends and Patterns Identification: </a:t>
            </a:r>
            <a:r>
              <a:rPr lang="en-US" sz="1850" b="0" i="0" u="none" strike="noStrike" baseline="0" dirty="0">
                <a:latin typeface="Google Sans"/>
              </a:rPr>
              <a:t>Identify patterns and trends in customer service data to uncover opportunities for process improvements and innovative service offerings. </a:t>
            </a:r>
          </a:p>
          <a:p>
            <a:pPr marL="0" indent="0">
              <a:buNone/>
            </a:pPr>
            <a:endParaRPr lang="en-US" sz="1850" b="0" i="0" u="none" strike="noStrike" baseline="0" dirty="0">
              <a:latin typeface="Google Sans"/>
            </a:endParaRPr>
          </a:p>
          <a:p>
            <a:endParaRPr lang="en-US" sz="1850"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172C23-E7E9-A447-A1F0-E2D9765744EB}"/>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6" name="Title 8">
            <a:extLst>
              <a:ext uri="{FF2B5EF4-FFF2-40B4-BE49-F238E27FC236}">
                <a16:creationId xmlns:a16="http://schemas.microsoft.com/office/drawing/2014/main" id="{7A693F3F-F54D-DBBD-2947-00248D6369F4}"/>
              </a:ext>
            </a:extLst>
          </p:cNvPr>
          <p:cNvSpPr>
            <a:spLocks noGrp="1"/>
          </p:cNvSpPr>
          <p:nvPr>
            <p:ph type="title"/>
          </p:nvPr>
        </p:nvSpPr>
        <p:spPr>
          <a:xfrm>
            <a:off x="982579" y="173572"/>
            <a:ext cx="10515600" cy="629106"/>
          </a:xfrm>
        </p:spPr>
        <p:txBody>
          <a:bodyPr>
            <a:normAutofit fontScale="90000"/>
          </a:bodyPr>
          <a:lstStyle/>
          <a:p>
            <a:r>
              <a:rPr lang="en-IN" b="0" i="0" dirty="0">
                <a:effectLst/>
                <a:latin typeface="Google Sans"/>
              </a:rPr>
              <a:t>Data Understanding</a:t>
            </a:r>
            <a:endParaRPr lang="en-IN" dirty="0"/>
          </a:p>
        </p:txBody>
      </p:sp>
      <p:cxnSp>
        <p:nvCxnSpPr>
          <p:cNvPr id="7" name="Straight Connector 6">
            <a:extLst>
              <a:ext uri="{FF2B5EF4-FFF2-40B4-BE49-F238E27FC236}">
                <a16:creationId xmlns:a16="http://schemas.microsoft.com/office/drawing/2014/main" id="{816CA4E0-7457-B2E9-C894-4DEE08B7F707}"/>
              </a:ext>
            </a:extLst>
          </p:cNvPr>
          <p:cNvCxnSpPr/>
          <p:nvPr/>
        </p:nvCxnSpPr>
        <p:spPr>
          <a:xfrm>
            <a:off x="4247129" y="850304"/>
            <a:ext cx="3983567"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66C072D0-0300-4ABF-5B96-1739E9D851AC}"/>
              </a:ext>
            </a:extLst>
          </p:cNvPr>
          <p:cNvSpPr txBox="1">
            <a:spLocks/>
          </p:cNvSpPr>
          <p:nvPr/>
        </p:nvSpPr>
        <p:spPr>
          <a:xfrm>
            <a:off x="738163" y="919197"/>
            <a:ext cx="11244730" cy="960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50" dirty="0">
                <a:solidFill>
                  <a:schemeClr val="bg2"/>
                </a:solidFill>
              </a:rPr>
              <a:t>After gaining a thorough understanding of the business requirements, we accessed the data to explore it further, aiming to identify any errors or repetitions. These are columns involved in business understanding are as follows:</a:t>
            </a:r>
            <a:endParaRPr lang="en-IN" sz="2150" dirty="0">
              <a:solidFill>
                <a:schemeClr val="bg2"/>
              </a:solidFill>
            </a:endParaRPr>
          </a:p>
        </p:txBody>
      </p:sp>
      <p:pic>
        <p:nvPicPr>
          <p:cNvPr id="19" name="Picture 18">
            <a:extLst>
              <a:ext uri="{FF2B5EF4-FFF2-40B4-BE49-F238E27FC236}">
                <a16:creationId xmlns:a16="http://schemas.microsoft.com/office/drawing/2014/main" id="{8B3048A5-D9F6-9312-6257-D6B99D48CA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693821" y="1918249"/>
            <a:ext cx="10760016" cy="4286375"/>
          </a:xfrm>
          <a:prstGeom prst="rect">
            <a:avLst/>
          </a:prstGeom>
        </p:spPr>
      </p:pic>
    </p:spTree>
    <p:extLst>
      <p:ext uri="{BB962C8B-B14F-4D97-AF65-F5344CB8AC3E}">
        <p14:creationId xmlns:p14="http://schemas.microsoft.com/office/powerpoint/2010/main" val="282321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61898-3FC3-F057-2DC6-9ED1FCC1F3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BAE3DC-9BB6-5D5F-A914-AA6D732A1B44}"/>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5" name="Text Placeholder 4">
            <a:extLst>
              <a:ext uri="{FF2B5EF4-FFF2-40B4-BE49-F238E27FC236}">
                <a16:creationId xmlns:a16="http://schemas.microsoft.com/office/drawing/2014/main" id="{28B08495-D937-415D-FFF1-E053D0FACD3D}"/>
              </a:ext>
            </a:extLst>
          </p:cNvPr>
          <p:cNvSpPr>
            <a:spLocks noGrp="1"/>
          </p:cNvSpPr>
          <p:nvPr>
            <p:ph type="body" sz="quarter" idx="16"/>
          </p:nvPr>
        </p:nvSpPr>
        <p:spPr>
          <a:xfrm>
            <a:off x="291537" y="1835244"/>
            <a:ext cx="11608926" cy="629105"/>
          </a:xfrm>
        </p:spPr>
        <p:txBody>
          <a:bodyPr/>
          <a:lstStyle/>
          <a:p>
            <a:r>
              <a:rPr lang="en-US" dirty="0"/>
              <a:t>After completing the phases of business understanding and data understanding, we conducted “Data Preparation”. During this phase, we filtered the data for analysis and performed data cleaning tasks such as formatting corrections are as followed:-</a:t>
            </a:r>
            <a:endParaRPr lang="en-IN" dirty="0"/>
          </a:p>
        </p:txBody>
      </p:sp>
      <p:sp>
        <p:nvSpPr>
          <p:cNvPr id="9" name="Title 8">
            <a:extLst>
              <a:ext uri="{FF2B5EF4-FFF2-40B4-BE49-F238E27FC236}">
                <a16:creationId xmlns:a16="http://schemas.microsoft.com/office/drawing/2014/main" id="{7F93083D-54FF-5855-A20D-30677CC5966E}"/>
              </a:ext>
            </a:extLst>
          </p:cNvPr>
          <p:cNvSpPr>
            <a:spLocks noGrp="1"/>
          </p:cNvSpPr>
          <p:nvPr>
            <p:ph type="title"/>
          </p:nvPr>
        </p:nvSpPr>
        <p:spPr/>
        <p:txBody>
          <a:bodyPr>
            <a:normAutofit/>
          </a:bodyPr>
          <a:lstStyle/>
          <a:p>
            <a:r>
              <a:rPr lang="en-IN" b="0" i="0" dirty="0">
                <a:effectLst/>
                <a:latin typeface="Google Sans"/>
              </a:rPr>
              <a:t>Data </a:t>
            </a:r>
            <a:r>
              <a:rPr lang="en-IN" sz="5400" b="0" i="0" dirty="0">
                <a:effectLst/>
                <a:latin typeface="Google Sans"/>
              </a:rPr>
              <a:t>Preparation</a:t>
            </a:r>
            <a:endParaRPr lang="en-IN" dirty="0"/>
          </a:p>
        </p:txBody>
      </p:sp>
      <p:pic>
        <p:nvPicPr>
          <p:cNvPr id="19" name="Picture 18">
            <a:extLst>
              <a:ext uri="{FF2B5EF4-FFF2-40B4-BE49-F238E27FC236}">
                <a16:creationId xmlns:a16="http://schemas.microsoft.com/office/drawing/2014/main" id="{5C74391A-2FC2-3DF3-495D-3B617A23EE2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20000" contrast="20000"/>
                    </a14:imgEffect>
                  </a14:imgLayer>
                </a14:imgProps>
              </a:ext>
            </a:extLst>
          </a:blip>
          <a:stretch>
            <a:fillRect/>
          </a:stretch>
        </p:blipFill>
        <p:spPr>
          <a:xfrm>
            <a:off x="291537" y="2966484"/>
            <a:ext cx="11608926" cy="3011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703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2CEC4-7545-D8F3-5342-EA77D2906E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7F0C26-B34C-582C-3BE4-9B12CB4A1F8D}"/>
              </a:ext>
            </a:extLst>
          </p:cNvPr>
          <p:cNvSpPr>
            <a:spLocks noGrp="1"/>
          </p:cNvSpPr>
          <p:nvPr>
            <p:ph type="title"/>
          </p:nvPr>
        </p:nvSpPr>
        <p:spPr/>
        <p:txBody>
          <a:bodyPr/>
          <a:lstStyle/>
          <a:p>
            <a:r>
              <a:rPr lang="en-US" dirty="0"/>
              <a:t>Modeling</a:t>
            </a:r>
          </a:p>
        </p:txBody>
      </p:sp>
      <p:sp>
        <p:nvSpPr>
          <p:cNvPr id="4" name="Text Placeholder 3">
            <a:extLst>
              <a:ext uri="{FF2B5EF4-FFF2-40B4-BE49-F238E27FC236}">
                <a16:creationId xmlns:a16="http://schemas.microsoft.com/office/drawing/2014/main" id="{678ED954-0C47-5F4A-58D2-9ABE86D8B0A8}"/>
              </a:ext>
            </a:extLst>
          </p:cNvPr>
          <p:cNvSpPr>
            <a:spLocks noGrp="1"/>
          </p:cNvSpPr>
          <p:nvPr>
            <p:ph type="body" sz="quarter" idx="16"/>
          </p:nvPr>
        </p:nvSpPr>
        <p:spPr/>
        <p:txBody>
          <a:bodyPr/>
          <a:lstStyle/>
          <a:p>
            <a:r>
              <a:rPr lang="en-US" dirty="0"/>
              <a:t>In modeling, we select various techniques like pivot tables based on our data aligns with our objectives, to achieving specific goals are as follows :-</a:t>
            </a:r>
          </a:p>
        </p:txBody>
      </p:sp>
      <p:sp>
        <p:nvSpPr>
          <p:cNvPr id="2" name="Slide Number Placeholder 1">
            <a:extLst>
              <a:ext uri="{FF2B5EF4-FFF2-40B4-BE49-F238E27FC236}">
                <a16:creationId xmlns:a16="http://schemas.microsoft.com/office/drawing/2014/main" id="{8FF8C725-AAFB-6958-94D0-83781C736967}"/>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8" name="Picture 7">
            <a:extLst>
              <a:ext uri="{FF2B5EF4-FFF2-40B4-BE49-F238E27FC236}">
                <a16:creationId xmlns:a16="http://schemas.microsoft.com/office/drawing/2014/main" id="{84C2189F-27C2-C813-4F66-D23C464E994B}"/>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contrast="-40000"/>
                    </a14:imgEffect>
                  </a14:imgLayer>
                </a14:imgProps>
              </a:ext>
            </a:extLst>
          </a:blip>
          <a:stretch>
            <a:fillRect/>
          </a:stretch>
        </p:blipFill>
        <p:spPr>
          <a:xfrm>
            <a:off x="8373978" y="4875685"/>
            <a:ext cx="3567176" cy="156384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746DCDB-3D84-C870-F00C-51759A65AFAC}"/>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40000"/>
                    </a14:imgEffect>
                  </a14:imgLayer>
                </a14:imgProps>
              </a:ext>
            </a:extLst>
          </a:blip>
          <a:stretch>
            <a:fillRect/>
          </a:stretch>
        </p:blipFill>
        <p:spPr>
          <a:xfrm>
            <a:off x="5515870" y="480112"/>
            <a:ext cx="6425285" cy="146403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6AB9DEB-2C7F-29CA-13FE-46C7B93A731A}"/>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contrast="-40000"/>
                    </a14:imgEffect>
                  </a14:imgLayer>
                </a14:imgProps>
              </a:ext>
            </a:extLst>
          </a:blip>
          <a:stretch>
            <a:fillRect/>
          </a:stretch>
        </p:blipFill>
        <p:spPr>
          <a:xfrm>
            <a:off x="8373978" y="2323757"/>
            <a:ext cx="3567175" cy="61203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F3EB364-1A0F-3364-D8F9-599A2C02C229}"/>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Effect>
                      <a14:brightnessContrast contrast="-40000"/>
                    </a14:imgEffect>
                  </a14:imgLayer>
                </a14:imgProps>
              </a:ext>
            </a:extLst>
          </a:blip>
          <a:stretch>
            <a:fillRect/>
          </a:stretch>
        </p:blipFill>
        <p:spPr>
          <a:xfrm>
            <a:off x="8373978" y="3302791"/>
            <a:ext cx="3567176" cy="123815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5BC38CF-9800-B038-1717-BBA4FEA01519}"/>
              </a:ext>
            </a:extLst>
          </p:cNvPr>
          <p:cNvPicPr>
            <a:picLocks noChangeAspect="1"/>
          </p:cNvPicPr>
          <p:nvPr/>
        </p:nvPicPr>
        <p:blipFill>
          <a:blip r:embed="rId10">
            <a:extLst>
              <a:ext uri="{BEBA8EAE-BF5A-486C-A8C5-ECC9F3942E4B}">
                <a14:imgProps xmlns:a14="http://schemas.microsoft.com/office/drawing/2010/main">
                  <a14:imgLayer r:embed="rId11">
                    <a14:imgEffect>
                      <a14:saturation sat="400000"/>
                    </a14:imgEffect>
                    <a14:imgEffect>
                      <a14:brightnessContrast contrast="-40000"/>
                    </a14:imgEffect>
                  </a14:imgLayer>
                </a14:imgProps>
              </a:ext>
            </a:extLst>
          </a:blip>
          <a:stretch>
            <a:fillRect/>
          </a:stretch>
        </p:blipFill>
        <p:spPr>
          <a:xfrm>
            <a:off x="5515870" y="2323757"/>
            <a:ext cx="2675229" cy="368435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A443001E-21AD-B7CF-C05E-0E89DF699870}"/>
              </a:ext>
            </a:extLst>
          </p:cNvPr>
          <p:cNvSpPr txBox="1"/>
          <p:nvPr/>
        </p:nvSpPr>
        <p:spPr>
          <a:xfrm>
            <a:off x="5796861" y="2014703"/>
            <a:ext cx="2011679" cy="276999"/>
          </a:xfrm>
          <a:prstGeom prst="rect">
            <a:avLst/>
          </a:prstGeom>
          <a:solidFill>
            <a:srgbClr val="FFFF00"/>
          </a:solidFill>
          <a:ln>
            <a:solidFill>
              <a:schemeClr val="tx1">
                <a:lumMod val="85000"/>
                <a:lumOff val="15000"/>
              </a:schemeClr>
            </a:solidFill>
          </a:ln>
        </p:spPr>
        <p:txBody>
          <a:bodyPr wrap="square" rtlCol="0">
            <a:spAutoFit/>
          </a:bodyPr>
          <a:lstStyle/>
          <a:p>
            <a:pPr algn="ctr"/>
            <a:r>
              <a:rPr lang="en-IN" sz="1200" b="1" dirty="0"/>
              <a:t>CUSTOMER SEGMENTATION</a:t>
            </a:r>
          </a:p>
        </p:txBody>
      </p:sp>
      <p:sp>
        <p:nvSpPr>
          <p:cNvPr id="21" name="TextBox 20">
            <a:extLst>
              <a:ext uri="{FF2B5EF4-FFF2-40B4-BE49-F238E27FC236}">
                <a16:creationId xmlns:a16="http://schemas.microsoft.com/office/drawing/2014/main" id="{CEBA6CF1-6566-AB4D-02D8-D7F99187E48E}"/>
              </a:ext>
            </a:extLst>
          </p:cNvPr>
          <p:cNvSpPr txBox="1"/>
          <p:nvPr/>
        </p:nvSpPr>
        <p:spPr>
          <a:xfrm>
            <a:off x="8979261" y="4569818"/>
            <a:ext cx="2529644" cy="276999"/>
          </a:xfrm>
          <a:prstGeom prst="rect">
            <a:avLst/>
          </a:prstGeom>
          <a:solidFill>
            <a:srgbClr val="FFFF00"/>
          </a:solidFill>
          <a:ln>
            <a:solidFill>
              <a:schemeClr val="tx1">
                <a:lumMod val="85000"/>
                <a:lumOff val="15000"/>
              </a:schemeClr>
            </a:solidFill>
          </a:ln>
        </p:spPr>
        <p:txBody>
          <a:bodyPr wrap="square" rtlCol="0">
            <a:spAutoFit/>
          </a:bodyPr>
          <a:lstStyle/>
          <a:p>
            <a:pPr algn="ctr"/>
            <a:r>
              <a:rPr lang="en-IN" sz="1200" b="1" dirty="0"/>
              <a:t>CUSTOMER SENTIMENT ANALYSIS</a:t>
            </a:r>
          </a:p>
        </p:txBody>
      </p:sp>
      <p:sp>
        <p:nvSpPr>
          <p:cNvPr id="22" name="TextBox 21">
            <a:extLst>
              <a:ext uri="{FF2B5EF4-FFF2-40B4-BE49-F238E27FC236}">
                <a16:creationId xmlns:a16="http://schemas.microsoft.com/office/drawing/2014/main" id="{93646127-7D26-7C35-64C8-1E62C4EC8C1B}"/>
              </a:ext>
            </a:extLst>
          </p:cNvPr>
          <p:cNvSpPr txBox="1"/>
          <p:nvPr/>
        </p:nvSpPr>
        <p:spPr>
          <a:xfrm>
            <a:off x="7845183" y="178787"/>
            <a:ext cx="2268156" cy="276999"/>
          </a:xfrm>
          <a:prstGeom prst="rect">
            <a:avLst/>
          </a:prstGeom>
          <a:solidFill>
            <a:srgbClr val="FFFF00"/>
          </a:solidFill>
          <a:ln>
            <a:solidFill>
              <a:schemeClr val="tx1">
                <a:lumMod val="85000"/>
                <a:lumOff val="15000"/>
              </a:schemeClr>
            </a:solidFill>
          </a:ln>
        </p:spPr>
        <p:txBody>
          <a:bodyPr wrap="square" rtlCol="0">
            <a:spAutoFit/>
          </a:bodyPr>
          <a:lstStyle/>
          <a:p>
            <a:pPr algn="ctr"/>
            <a:r>
              <a:rPr lang="en-US" sz="1200" b="1" dirty="0"/>
              <a:t>ROOT CAUSES ANALYSIS BY PIE </a:t>
            </a:r>
            <a:endParaRPr lang="en-IN" sz="1200" b="1" dirty="0"/>
          </a:p>
        </p:txBody>
      </p:sp>
      <p:sp>
        <p:nvSpPr>
          <p:cNvPr id="23" name="TextBox 22">
            <a:extLst>
              <a:ext uri="{FF2B5EF4-FFF2-40B4-BE49-F238E27FC236}">
                <a16:creationId xmlns:a16="http://schemas.microsoft.com/office/drawing/2014/main" id="{75F305FE-03F1-0CB9-7509-D43FD28F5A79}"/>
              </a:ext>
            </a:extLst>
          </p:cNvPr>
          <p:cNvSpPr txBox="1"/>
          <p:nvPr/>
        </p:nvSpPr>
        <p:spPr>
          <a:xfrm>
            <a:off x="8985564" y="2014702"/>
            <a:ext cx="2529644" cy="276999"/>
          </a:xfrm>
          <a:prstGeom prst="rect">
            <a:avLst/>
          </a:prstGeom>
          <a:solidFill>
            <a:srgbClr val="FFFF00"/>
          </a:solidFill>
          <a:ln>
            <a:solidFill>
              <a:schemeClr val="tx1">
                <a:lumMod val="85000"/>
                <a:lumOff val="15000"/>
              </a:schemeClr>
            </a:solidFill>
          </a:ln>
        </p:spPr>
        <p:txBody>
          <a:bodyPr wrap="square" rtlCol="0">
            <a:spAutoFit/>
          </a:bodyPr>
          <a:lstStyle/>
          <a:p>
            <a:pPr algn="ctr"/>
            <a:r>
              <a:rPr lang="en-IN" sz="1200" b="1" dirty="0"/>
              <a:t>SERVICE RESPONSE TIME ANALYSIS </a:t>
            </a:r>
          </a:p>
        </p:txBody>
      </p:sp>
      <p:sp>
        <p:nvSpPr>
          <p:cNvPr id="24" name="TextBox 23">
            <a:extLst>
              <a:ext uri="{FF2B5EF4-FFF2-40B4-BE49-F238E27FC236}">
                <a16:creationId xmlns:a16="http://schemas.microsoft.com/office/drawing/2014/main" id="{BBF153D4-CA5B-F369-1897-0AC6D82FE1A7}"/>
              </a:ext>
            </a:extLst>
          </p:cNvPr>
          <p:cNvSpPr txBox="1"/>
          <p:nvPr/>
        </p:nvSpPr>
        <p:spPr>
          <a:xfrm>
            <a:off x="8871664" y="2996924"/>
            <a:ext cx="2834444" cy="276999"/>
          </a:xfrm>
          <a:prstGeom prst="rect">
            <a:avLst/>
          </a:prstGeom>
          <a:solidFill>
            <a:srgbClr val="FFFF00"/>
          </a:solidFill>
          <a:ln>
            <a:solidFill>
              <a:schemeClr val="tx1">
                <a:lumMod val="85000"/>
                <a:lumOff val="15000"/>
              </a:schemeClr>
            </a:solidFill>
          </a:ln>
        </p:spPr>
        <p:txBody>
          <a:bodyPr wrap="square" rtlCol="0">
            <a:spAutoFit/>
          </a:bodyPr>
          <a:lstStyle/>
          <a:p>
            <a:pPr algn="ctr"/>
            <a:r>
              <a:rPr lang="en-IN" sz="1200" b="1" dirty="0"/>
              <a:t>TRENDS AND PATTERNS IDENTIFICATION </a:t>
            </a:r>
          </a:p>
        </p:txBody>
      </p:sp>
    </p:spTree>
    <p:extLst>
      <p:ext uri="{BB962C8B-B14F-4D97-AF65-F5344CB8AC3E}">
        <p14:creationId xmlns:p14="http://schemas.microsoft.com/office/powerpoint/2010/main" val="1549396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81721" y="2030206"/>
            <a:ext cx="2972632" cy="1577904"/>
          </a:xfrm>
        </p:spPr>
        <p:txBody>
          <a:bodyPr>
            <a:normAutofit/>
          </a:bodyPr>
          <a:lstStyle/>
          <a:p>
            <a:r>
              <a:rPr lang="en-IN" sz="5400" b="0" i="0" dirty="0">
                <a:effectLst/>
                <a:latin typeface="Google Sans"/>
              </a:rPr>
              <a:t>Evaluation</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3384391" cy="2252574"/>
          </a:xfrm>
        </p:spPr>
        <p:txBody>
          <a:bodyPr/>
          <a:lstStyle/>
          <a:p>
            <a:r>
              <a:rPr lang="en-US" sz="2150" dirty="0"/>
              <a:t>After modeling, we elevate the performance of models by utilizing various types of charts such as bar charts, pie charts, and combo charts to summarize the data for insights are as follows :-</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10" name="Picture 9">
            <a:extLst>
              <a:ext uri="{FF2B5EF4-FFF2-40B4-BE49-F238E27FC236}">
                <a16:creationId xmlns:a16="http://schemas.microsoft.com/office/drawing/2014/main" id="{37698E64-EF6B-A6F1-192D-EEA97502BFF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16235" y="4364918"/>
            <a:ext cx="4103938" cy="157790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D8D5D44-33AD-9A64-9E67-4F8449161C49}"/>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223920" y="2233820"/>
            <a:ext cx="4103938" cy="159524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74A3C787-5EA8-B9B4-378A-353BB1BE3DFA}"/>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4375150" y="4364917"/>
            <a:ext cx="4076700" cy="157790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3448206-182E-1FED-753F-FB5C9F9AC758}"/>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Effect>
                      <a14:brightnessContrast contrast="20000"/>
                    </a14:imgEffect>
                  </a14:imgLayer>
                </a14:imgProps>
              </a:ext>
            </a:extLst>
          </a:blip>
          <a:stretch>
            <a:fillRect/>
          </a:stretch>
        </p:blipFill>
        <p:spPr>
          <a:xfrm>
            <a:off x="4373309" y="2233820"/>
            <a:ext cx="4076700" cy="157790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5469FC1-0C0F-C1B9-CE52-0440F88B083A}"/>
              </a:ext>
            </a:extLst>
          </p:cNvPr>
          <p:cNvPicPr>
            <a:picLocks noChangeAspect="1"/>
          </p:cNvPicPr>
          <p:nvPr/>
        </p:nvPicPr>
        <p:blipFill>
          <a:blip r:embed="rId10">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223920" y="547284"/>
            <a:ext cx="8227930" cy="1137982"/>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D030D7FB-BF0E-633E-D8A5-F043813AAF89}"/>
              </a:ext>
            </a:extLst>
          </p:cNvPr>
          <p:cNvSpPr txBox="1"/>
          <p:nvPr/>
        </p:nvSpPr>
        <p:spPr>
          <a:xfrm>
            <a:off x="941186" y="3987387"/>
            <a:ext cx="2669406" cy="338554"/>
          </a:xfrm>
          <a:prstGeom prst="rect">
            <a:avLst/>
          </a:prstGeom>
          <a:solidFill>
            <a:srgbClr val="FFFF00"/>
          </a:solidFill>
          <a:ln>
            <a:solidFill>
              <a:schemeClr val="tx1">
                <a:lumMod val="85000"/>
                <a:lumOff val="15000"/>
              </a:schemeClr>
            </a:solidFill>
          </a:ln>
        </p:spPr>
        <p:txBody>
          <a:bodyPr wrap="square" rtlCol="0">
            <a:spAutoFit/>
          </a:bodyPr>
          <a:lstStyle>
            <a:defPPr>
              <a:defRPr lang="ru-RU"/>
            </a:defPPr>
            <a:lvl1pPr algn="ctr">
              <a:defRPr sz="1600" b="1"/>
            </a:lvl1pPr>
          </a:lstStyle>
          <a:p>
            <a:r>
              <a:rPr lang="en-IN" dirty="0"/>
              <a:t>CUSTOMER SEGMENTATION</a:t>
            </a:r>
          </a:p>
        </p:txBody>
      </p:sp>
      <p:sp>
        <p:nvSpPr>
          <p:cNvPr id="19" name="TextBox 18">
            <a:extLst>
              <a:ext uri="{FF2B5EF4-FFF2-40B4-BE49-F238E27FC236}">
                <a16:creationId xmlns:a16="http://schemas.microsoft.com/office/drawing/2014/main" id="{5DDD5799-10EC-6671-07C9-5707C1678ACF}"/>
              </a:ext>
            </a:extLst>
          </p:cNvPr>
          <p:cNvSpPr txBox="1"/>
          <p:nvPr/>
        </p:nvSpPr>
        <p:spPr>
          <a:xfrm>
            <a:off x="4901150" y="1860929"/>
            <a:ext cx="3209121" cy="338554"/>
          </a:xfrm>
          <a:prstGeom prst="rect">
            <a:avLst/>
          </a:prstGeom>
          <a:solidFill>
            <a:srgbClr val="FFFF00"/>
          </a:solidFill>
          <a:ln>
            <a:solidFill>
              <a:schemeClr val="tx1">
                <a:lumMod val="85000"/>
                <a:lumOff val="15000"/>
              </a:schemeClr>
            </a:solidFill>
          </a:ln>
        </p:spPr>
        <p:txBody>
          <a:bodyPr wrap="square" rtlCol="0">
            <a:spAutoFit/>
          </a:bodyPr>
          <a:lstStyle>
            <a:defPPr>
              <a:defRPr lang="ru-RU"/>
            </a:defPPr>
            <a:lvl1pPr algn="ctr">
              <a:defRPr sz="1600" b="1"/>
            </a:lvl1pPr>
          </a:lstStyle>
          <a:p>
            <a:r>
              <a:rPr lang="en-IN" dirty="0"/>
              <a:t>CUSTOMER SENTIMENT ANALYSIS</a:t>
            </a:r>
          </a:p>
        </p:txBody>
      </p:sp>
      <p:sp>
        <p:nvSpPr>
          <p:cNvPr id="20" name="TextBox 19">
            <a:extLst>
              <a:ext uri="{FF2B5EF4-FFF2-40B4-BE49-F238E27FC236}">
                <a16:creationId xmlns:a16="http://schemas.microsoft.com/office/drawing/2014/main" id="{7307674A-4A45-2132-FD3C-D32250B8320F}"/>
              </a:ext>
            </a:extLst>
          </p:cNvPr>
          <p:cNvSpPr txBox="1"/>
          <p:nvPr/>
        </p:nvSpPr>
        <p:spPr>
          <a:xfrm>
            <a:off x="3010763" y="170192"/>
            <a:ext cx="3013317" cy="338554"/>
          </a:xfrm>
          <a:prstGeom prst="rect">
            <a:avLst/>
          </a:prstGeom>
          <a:solidFill>
            <a:srgbClr val="FFFF00"/>
          </a:solidFill>
          <a:ln>
            <a:solidFill>
              <a:schemeClr val="tx1">
                <a:lumMod val="85000"/>
                <a:lumOff val="15000"/>
              </a:schemeClr>
            </a:solidFill>
          </a:ln>
        </p:spPr>
        <p:txBody>
          <a:bodyPr wrap="square" rtlCol="0">
            <a:spAutoFit/>
          </a:bodyPr>
          <a:lstStyle/>
          <a:p>
            <a:pPr algn="ctr"/>
            <a:r>
              <a:rPr lang="en-US" sz="1600" b="1" dirty="0"/>
              <a:t>ROOT CAUSES ANALYSIS BY PIE </a:t>
            </a:r>
            <a:endParaRPr lang="en-IN" sz="1600" b="1" dirty="0"/>
          </a:p>
        </p:txBody>
      </p:sp>
      <p:sp>
        <p:nvSpPr>
          <p:cNvPr id="21" name="TextBox 20">
            <a:extLst>
              <a:ext uri="{FF2B5EF4-FFF2-40B4-BE49-F238E27FC236}">
                <a16:creationId xmlns:a16="http://schemas.microsoft.com/office/drawing/2014/main" id="{F08C02B5-8CA4-DFB9-B0FD-51D0BC02B23E}"/>
              </a:ext>
            </a:extLst>
          </p:cNvPr>
          <p:cNvSpPr txBox="1"/>
          <p:nvPr/>
        </p:nvSpPr>
        <p:spPr>
          <a:xfrm>
            <a:off x="4761662" y="3987387"/>
            <a:ext cx="3480411" cy="338554"/>
          </a:xfrm>
          <a:prstGeom prst="rect">
            <a:avLst/>
          </a:prstGeom>
          <a:solidFill>
            <a:srgbClr val="FFFF00"/>
          </a:solidFill>
          <a:ln>
            <a:solidFill>
              <a:schemeClr val="tx1">
                <a:lumMod val="85000"/>
                <a:lumOff val="15000"/>
              </a:schemeClr>
            </a:solidFill>
          </a:ln>
        </p:spPr>
        <p:txBody>
          <a:bodyPr wrap="square" rtlCol="0">
            <a:spAutoFit/>
          </a:bodyPr>
          <a:lstStyle>
            <a:defPPr>
              <a:defRPr lang="ru-RU"/>
            </a:defPPr>
            <a:lvl1pPr algn="ctr">
              <a:defRPr sz="1600" b="1"/>
            </a:lvl1pPr>
          </a:lstStyle>
          <a:p>
            <a:r>
              <a:rPr lang="en-IN" dirty="0"/>
              <a:t>SERVICE RESPONSE TIME ANALYSIS </a:t>
            </a:r>
          </a:p>
        </p:txBody>
      </p:sp>
      <p:sp>
        <p:nvSpPr>
          <p:cNvPr id="22" name="TextBox 21">
            <a:extLst>
              <a:ext uri="{FF2B5EF4-FFF2-40B4-BE49-F238E27FC236}">
                <a16:creationId xmlns:a16="http://schemas.microsoft.com/office/drawing/2014/main" id="{60100917-52BF-72BF-361D-EC19BC1DF787}"/>
              </a:ext>
            </a:extLst>
          </p:cNvPr>
          <p:cNvSpPr txBox="1"/>
          <p:nvPr/>
        </p:nvSpPr>
        <p:spPr>
          <a:xfrm>
            <a:off x="377703" y="1845152"/>
            <a:ext cx="3796372" cy="338554"/>
          </a:xfrm>
          <a:prstGeom prst="rect">
            <a:avLst/>
          </a:prstGeom>
          <a:solidFill>
            <a:srgbClr val="FFFF00"/>
          </a:solidFill>
          <a:ln>
            <a:solidFill>
              <a:schemeClr val="tx1">
                <a:lumMod val="85000"/>
                <a:lumOff val="15000"/>
              </a:schemeClr>
            </a:solidFill>
          </a:ln>
        </p:spPr>
        <p:txBody>
          <a:bodyPr wrap="square" rtlCol="0">
            <a:spAutoFit/>
          </a:bodyPr>
          <a:lstStyle>
            <a:defPPr>
              <a:defRPr lang="ru-RU"/>
            </a:defPPr>
            <a:lvl1pPr algn="ctr">
              <a:defRPr sz="1600" b="1"/>
            </a:lvl1pPr>
          </a:lstStyle>
          <a:p>
            <a:r>
              <a:rPr lang="en-IN" dirty="0"/>
              <a:t>TRENDS AND PATTERNS IDENTIFICATION </a:t>
            </a:r>
          </a:p>
        </p:txBody>
      </p:sp>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9EEA6-DDF4-ED93-91CB-0F00FFF185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174E6-6695-A217-FA26-A720BB964FAF}"/>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
        <p:nvSpPr>
          <p:cNvPr id="4" name="Title 8">
            <a:extLst>
              <a:ext uri="{FF2B5EF4-FFF2-40B4-BE49-F238E27FC236}">
                <a16:creationId xmlns:a16="http://schemas.microsoft.com/office/drawing/2014/main" id="{26517A86-734A-E92F-04CF-86BFFDC6D1CD}"/>
              </a:ext>
            </a:extLst>
          </p:cNvPr>
          <p:cNvSpPr>
            <a:spLocks noGrp="1"/>
          </p:cNvSpPr>
          <p:nvPr>
            <p:ph type="title"/>
          </p:nvPr>
        </p:nvSpPr>
        <p:spPr>
          <a:xfrm>
            <a:off x="982579" y="173571"/>
            <a:ext cx="10515600" cy="905411"/>
          </a:xfrm>
        </p:spPr>
        <p:txBody>
          <a:bodyPr>
            <a:normAutofit/>
          </a:bodyPr>
          <a:lstStyle/>
          <a:p>
            <a:r>
              <a:rPr lang="en-IN" sz="5400" b="0" i="0" dirty="0">
                <a:effectLst/>
                <a:latin typeface="Google Sans"/>
              </a:rPr>
              <a:t>Deployment</a:t>
            </a:r>
            <a:endParaRPr lang="en-US" sz="5400" dirty="0"/>
          </a:p>
        </p:txBody>
      </p:sp>
      <p:cxnSp>
        <p:nvCxnSpPr>
          <p:cNvPr id="5" name="Straight Connector 4">
            <a:extLst>
              <a:ext uri="{FF2B5EF4-FFF2-40B4-BE49-F238E27FC236}">
                <a16:creationId xmlns:a16="http://schemas.microsoft.com/office/drawing/2014/main" id="{748CBFA2-6BF3-6D58-60C7-4FC0FE7566FE}"/>
              </a:ext>
            </a:extLst>
          </p:cNvPr>
          <p:cNvCxnSpPr/>
          <p:nvPr/>
        </p:nvCxnSpPr>
        <p:spPr>
          <a:xfrm>
            <a:off x="4183335" y="1078982"/>
            <a:ext cx="3983567"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1929E9BD-12EC-D7B6-42A3-411C0F89CDC1}"/>
              </a:ext>
            </a:extLst>
          </p:cNvPr>
          <p:cNvSpPr txBox="1">
            <a:spLocks/>
          </p:cNvSpPr>
          <p:nvPr/>
        </p:nvSpPr>
        <p:spPr>
          <a:xfrm>
            <a:off x="369870" y="1274029"/>
            <a:ext cx="11465959" cy="5654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bg2"/>
                </a:solidFill>
              </a:rPr>
              <a:t>By using above Modeling &amp; Evaluation have made an E-COMMERCE CALL CENTER ANALYSIS DASHBOARD for Nile's as, he want Real-time monitoring dashboard for tracking all the Project Goals .This will also help to compare different models and identify the best one for the situation.</a:t>
            </a:r>
          </a:p>
        </p:txBody>
      </p:sp>
      <p:pic>
        <p:nvPicPr>
          <p:cNvPr id="12" name="Picture 11">
            <a:extLst>
              <a:ext uri="{FF2B5EF4-FFF2-40B4-BE49-F238E27FC236}">
                <a16:creationId xmlns:a16="http://schemas.microsoft.com/office/drawing/2014/main" id="{FA724362-82BC-A273-F3E7-4F9B358263F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contrast="40000"/>
                    </a14:imgEffect>
                  </a14:imgLayer>
                </a14:imgProps>
              </a:ext>
            </a:extLst>
          </a:blip>
          <a:srcRect l="1184" t="29668" r="1711" b="13544"/>
          <a:stretch/>
        </p:blipFill>
        <p:spPr>
          <a:xfrm>
            <a:off x="645836" y="2424701"/>
            <a:ext cx="10900328" cy="35857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9261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967C2-FE2C-01FB-560F-659C287DAC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103D72-8B3B-5A58-C120-02BB593B267A}"/>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6" name="Title 8">
            <a:extLst>
              <a:ext uri="{FF2B5EF4-FFF2-40B4-BE49-F238E27FC236}">
                <a16:creationId xmlns:a16="http://schemas.microsoft.com/office/drawing/2014/main" id="{6381367B-9B44-777A-6D98-CAA9E74C4139}"/>
              </a:ext>
            </a:extLst>
          </p:cNvPr>
          <p:cNvSpPr>
            <a:spLocks noGrp="1"/>
          </p:cNvSpPr>
          <p:nvPr>
            <p:ph type="title"/>
          </p:nvPr>
        </p:nvSpPr>
        <p:spPr>
          <a:xfrm>
            <a:off x="982579" y="286586"/>
            <a:ext cx="10515600" cy="629106"/>
          </a:xfrm>
        </p:spPr>
        <p:txBody>
          <a:bodyPr>
            <a:normAutofit fontScale="90000"/>
          </a:bodyPr>
          <a:lstStyle/>
          <a:p>
            <a:r>
              <a:rPr lang="en-IN" dirty="0">
                <a:latin typeface="Google Sans"/>
              </a:rPr>
              <a:t>R</a:t>
            </a:r>
            <a:r>
              <a:rPr lang="en-IN" b="0" i="0" dirty="0">
                <a:effectLst/>
                <a:latin typeface="Google Sans"/>
              </a:rPr>
              <a:t>ecommendations</a:t>
            </a:r>
            <a:endParaRPr lang="en-IN" dirty="0"/>
          </a:p>
        </p:txBody>
      </p:sp>
      <p:cxnSp>
        <p:nvCxnSpPr>
          <p:cNvPr id="7" name="Straight Connector 6">
            <a:extLst>
              <a:ext uri="{FF2B5EF4-FFF2-40B4-BE49-F238E27FC236}">
                <a16:creationId xmlns:a16="http://schemas.microsoft.com/office/drawing/2014/main" id="{AE1D272C-1192-3B66-4D86-5F04534CC49A}"/>
              </a:ext>
            </a:extLst>
          </p:cNvPr>
          <p:cNvCxnSpPr/>
          <p:nvPr/>
        </p:nvCxnSpPr>
        <p:spPr>
          <a:xfrm>
            <a:off x="4227465" y="963318"/>
            <a:ext cx="3983567"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6F6DDF8D-F354-13BE-F185-61FCB7603F00}"/>
              </a:ext>
            </a:extLst>
          </p:cNvPr>
          <p:cNvSpPr txBox="1">
            <a:spLocks/>
          </p:cNvSpPr>
          <p:nvPr/>
        </p:nvSpPr>
        <p:spPr>
          <a:xfrm>
            <a:off x="362546" y="1788703"/>
            <a:ext cx="11244730" cy="36772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150" b="1" dirty="0">
                <a:solidFill>
                  <a:schemeClr val="bg2"/>
                </a:solidFill>
              </a:rPr>
              <a:t>Customer Sentiment Analysis: </a:t>
            </a:r>
            <a:r>
              <a:rPr lang="en-US" sz="1900" b="1" dirty="0">
                <a:solidFill>
                  <a:srgbClr val="E3E3E3"/>
                </a:solidFill>
                <a:latin typeface="Google Sans"/>
              </a:rPr>
              <a:t>I</a:t>
            </a:r>
            <a:r>
              <a:rPr lang="en-US" sz="1900" b="1" i="0" dirty="0">
                <a:solidFill>
                  <a:srgbClr val="E3E3E3"/>
                </a:solidFill>
                <a:effectLst/>
                <a:latin typeface="Google Sans"/>
              </a:rPr>
              <a:t>mproving response times for billing questions and service outages, especially in the 22-23 sentiment range.</a:t>
            </a:r>
          </a:p>
          <a:p>
            <a:pPr>
              <a:buFont typeface="Wingdings" panose="05000000000000000000" pitchFamily="2" charset="2"/>
              <a:buChar char="Ø"/>
            </a:pPr>
            <a:endParaRPr lang="en-US" sz="800" b="1" dirty="0">
              <a:solidFill>
                <a:schemeClr val="bg2"/>
              </a:solidFill>
            </a:endParaRPr>
          </a:p>
          <a:p>
            <a:pPr>
              <a:buFont typeface="Wingdings" panose="05000000000000000000" pitchFamily="2" charset="2"/>
              <a:buChar char="Ø"/>
            </a:pPr>
            <a:r>
              <a:rPr lang="en-US" sz="2150" b="1" dirty="0">
                <a:solidFill>
                  <a:schemeClr val="bg2"/>
                </a:solidFill>
              </a:rPr>
              <a:t>Root Cause Analysis: </a:t>
            </a:r>
            <a:r>
              <a:rPr lang="en-IN" sz="1900" b="1" dirty="0">
                <a:solidFill>
                  <a:srgbClr val="E3E3E3"/>
                </a:solidFill>
                <a:latin typeface="Google Sans"/>
              </a:rPr>
              <a:t>Improve response times </a:t>
            </a:r>
            <a:r>
              <a:rPr lang="en-US" sz="1900" b="1" dirty="0">
                <a:solidFill>
                  <a:srgbClr val="E3E3E3"/>
                </a:solidFill>
                <a:latin typeface="Google Sans"/>
              </a:rPr>
              <a:t>to resolve complaints more quickly by streamlining your processes and ensuring that agents have the resources they need to do their jobs effectively.</a:t>
            </a:r>
          </a:p>
          <a:p>
            <a:pPr>
              <a:buFont typeface="Wingdings" panose="05000000000000000000" pitchFamily="2" charset="2"/>
              <a:buChar char="Ø"/>
            </a:pPr>
            <a:endParaRPr lang="en-US" sz="800" b="1" dirty="0">
              <a:solidFill>
                <a:schemeClr val="bg2"/>
              </a:solidFill>
            </a:endParaRPr>
          </a:p>
          <a:p>
            <a:pPr>
              <a:buFont typeface="Wingdings" panose="05000000000000000000" pitchFamily="2" charset="2"/>
              <a:buChar char="Ø"/>
            </a:pPr>
            <a:r>
              <a:rPr lang="en-US" sz="2150" b="1" dirty="0">
                <a:solidFill>
                  <a:schemeClr val="bg2"/>
                </a:solidFill>
              </a:rPr>
              <a:t>Service Response Time Analysis: </a:t>
            </a:r>
            <a:r>
              <a:rPr lang="en-US" sz="1900" b="1" dirty="0">
                <a:solidFill>
                  <a:srgbClr val="E3E3E3"/>
                </a:solidFill>
                <a:latin typeface="Google Sans"/>
              </a:rPr>
              <a:t>Focus on improving response times for billing questions and payments, as these areas have the highest percentage of complaints above the SLA. </a:t>
            </a:r>
          </a:p>
          <a:p>
            <a:pPr>
              <a:buFont typeface="Wingdings" panose="05000000000000000000" pitchFamily="2" charset="2"/>
              <a:buChar char="Ø"/>
            </a:pPr>
            <a:endParaRPr lang="en-US" sz="800" b="1" dirty="0">
              <a:solidFill>
                <a:schemeClr val="bg2"/>
              </a:solidFill>
            </a:endParaRPr>
          </a:p>
          <a:p>
            <a:pPr>
              <a:buFont typeface="Wingdings" panose="05000000000000000000" pitchFamily="2" charset="2"/>
              <a:buChar char="Ø"/>
            </a:pPr>
            <a:r>
              <a:rPr lang="en-US" sz="2150" b="1" dirty="0">
                <a:solidFill>
                  <a:schemeClr val="bg2"/>
                </a:solidFill>
              </a:rPr>
              <a:t>Customer Segmentation: </a:t>
            </a:r>
            <a:r>
              <a:rPr lang="en-US" sz="1900" b="1" dirty="0">
                <a:solidFill>
                  <a:srgbClr val="E3E3E3"/>
                </a:solidFill>
                <a:latin typeface="Google Sans"/>
              </a:rPr>
              <a:t>Improve by identifying the most frequent and negative complaints by city and reason, then focusing on improving response times in those areas.</a:t>
            </a:r>
          </a:p>
          <a:p>
            <a:pPr>
              <a:buFont typeface="Wingdings" panose="05000000000000000000" pitchFamily="2" charset="2"/>
              <a:buChar char="Ø"/>
            </a:pPr>
            <a:endParaRPr lang="en-US" sz="800" b="1" dirty="0">
              <a:solidFill>
                <a:schemeClr val="bg2"/>
              </a:solidFill>
            </a:endParaRPr>
          </a:p>
          <a:p>
            <a:pPr>
              <a:buFont typeface="Wingdings" panose="05000000000000000000" pitchFamily="2" charset="2"/>
              <a:buChar char="Ø"/>
            </a:pPr>
            <a:r>
              <a:rPr lang="en-US" sz="2150" b="1" dirty="0">
                <a:solidFill>
                  <a:schemeClr val="bg2"/>
                </a:solidFill>
              </a:rPr>
              <a:t>Trends and Patterns Identification: </a:t>
            </a:r>
            <a:r>
              <a:rPr lang="en-US" sz="1900" b="1" dirty="0">
                <a:solidFill>
                  <a:srgbClr val="E3E3E3"/>
                </a:solidFill>
                <a:latin typeface="Google Sans"/>
              </a:rPr>
              <a:t>Very Negative sentiment, with areas for improvement in response times, billing questions, payments, and service outages. </a:t>
            </a:r>
          </a:p>
          <a:p>
            <a:pPr>
              <a:buFont typeface="Wingdings" panose="05000000000000000000" pitchFamily="2" charset="2"/>
              <a:buChar char="Ø"/>
            </a:pPr>
            <a:endParaRPr lang="en-US" sz="2150" b="1" dirty="0">
              <a:solidFill>
                <a:schemeClr val="bg2"/>
              </a:solidFill>
            </a:endParaRPr>
          </a:p>
          <a:p>
            <a:pPr>
              <a:buFont typeface="Wingdings" panose="05000000000000000000" pitchFamily="2" charset="2"/>
              <a:buChar char="Ø"/>
            </a:pPr>
            <a:endParaRPr lang="en-US" sz="2150" b="1" dirty="0">
              <a:solidFill>
                <a:schemeClr val="bg2"/>
              </a:solidFill>
            </a:endParaRPr>
          </a:p>
        </p:txBody>
      </p:sp>
      <p:sp>
        <p:nvSpPr>
          <p:cNvPr id="3" name="Text Placeholder 4">
            <a:extLst>
              <a:ext uri="{FF2B5EF4-FFF2-40B4-BE49-F238E27FC236}">
                <a16:creationId xmlns:a16="http://schemas.microsoft.com/office/drawing/2014/main" id="{A8A42E7F-E731-2FBD-13B3-8EC76489297C}"/>
              </a:ext>
            </a:extLst>
          </p:cNvPr>
          <p:cNvSpPr txBox="1">
            <a:spLocks/>
          </p:cNvSpPr>
          <p:nvPr/>
        </p:nvSpPr>
        <p:spPr>
          <a:xfrm>
            <a:off x="362546" y="1159598"/>
            <a:ext cx="11608926" cy="6291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2"/>
                </a:solidFill>
              </a:rPr>
              <a:t>By observing the above dashboard now we can recommend Nile as follows :-</a:t>
            </a:r>
            <a:endParaRPr lang="en-IN" sz="2400" b="1" dirty="0">
              <a:solidFill>
                <a:schemeClr val="bg2"/>
              </a:solidFill>
            </a:endParaRPr>
          </a:p>
        </p:txBody>
      </p:sp>
    </p:spTree>
    <p:extLst>
      <p:ext uri="{BB962C8B-B14F-4D97-AF65-F5344CB8AC3E}">
        <p14:creationId xmlns:p14="http://schemas.microsoft.com/office/powerpoint/2010/main" val="15805992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1567</TotalTime>
  <Words>616</Words>
  <Application>Microsoft Office PowerPoint</Application>
  <PresentationFormat>Widescreen</PresentationFormat>
  <Paragraphs>59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Franklin Gothic Book</vt:lpstr>
      <vt:lpstr>Gill Sans MT</vt:lpstr>
      <vt:lpstr>Google Sans</vt:lpstr>
      <vt:lpstr>Roboto</vt:lpstr>
      <vt:lpstr>Wingdings</vt:lpstr>
      <vt:lpstr>Office Theme</vt:lpstr>
      <vt:lpstr>E-COMMERCE CALL CENTER ANALYSIS</vt:lpstr>
      <vt:lpstr>CRISP-DM</vt:lpstr>
      <vt:lpstr>Business Understanding</vt:lpstr>
      <vt:lpstr>Data Understanding</vt:lpstr>
      <vt:lpstr>Data Preparation</vt:lpstr>
      <vt:lpstr>Modeling</vt:lpstr>
      <vt:lpstr>Evaluation</vt:lpstr>
      <vt:lpstr>Deployment</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CALL CENTER ANALYSIS</dc:title>
  <dc:creator>Love Chhillar</dc:creator>
  <cp:lastModifiedBy>Love Chhillar</cp:lastModifiedBy>
  <cp:revision>3</cp:revision>
  <dcterms:created xsi:type="dcterms:W3CDTF">2024-02-15T07:16:42Z</dcterms:created>
  <dcterms:modified xsi:type="dcterms:W3CDTF">2024-02-16T09:39:09Z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